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4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  <p:sldId id="1148" r:id="rId10"/>
    <p:sldId id="1149" r:id="rId11"/>
    <p:sldId id="1150" r:id="rId12"/>
    <p:sldId id="1151" r:id="rId13"/>
    <p:sldId id="1152" r:id="rId14"/>
    <p:sldId id="1153" r:id="rId15"/>
    <p:sldId id="1154" r:id="rId16"/>
    <p:sldId id="1155" r:id="rId17"/>
    <p:sldId id="1156" r:id="rId18"/>
    <p:sldId id="1157" r:id="rId19"/>
    <p:sldId id="1158" r:id="rId20"/>
    <p:sldId id="1159" r:id="rId21"/>
    <p:sldId id="1160" r:id="rId22"/>
    <p:sldId id="1161" r:id="rId23"/>
    <p:sldId id="1162" r:id="rId24"/>
    <p:sldId id="1164" r:id="rId25"/>
    <p:sldId id="1165" r:id="rId26"/>
    <p:sldId id="1167" r:id="rId27"/>
    <p:sldId id="1168" r:id="rId28"/>
    <p:sldId id="1141" r:id="rId29"/>
    <p:sldId id="1169" r:id="rId30"/>
    <p:sldId id="1170" r:id="rId31"/>
    <p:sldId id="1171" r:id="rId32"/>
    <p:sldId id="1172" r:id="rId33"/>
    <p:sldId id="1173" r:id="rId34"/>
    <p:sldId id="1174" r:id="rId35"/>
    <p:sldId id="1175" r:id="rId36"/>
    <p:sldId id="1176" r:id="rId37"/>
    <p:sldId id="1177" r:id="rId38"/>
    <p:sldId id="1178" r:id="rId39"/>
    <p:sldId id="1180" r:id="rId40"/>
    <p:sldId id="1181" r:id="rId41"/>
    <p:sldId id="1182" r:id="rId42"/>
    <p:sldId id="1184" r:id="rId4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89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8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福建省中考试卷精选物理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0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70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jpe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A  5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年真题卷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A05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福建省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2021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年初中学业水平考试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缺电地方的人们发明了一种陶制的罐中罐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冰箱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，内、外罐之间填有沙子，如图所示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盛夏季节里，有利于给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冰箱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中食物降温的做法是（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换用铁质材料制作内外罐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经常给两罐间的沙子浇水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冰箱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放在密闭房间内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冰箱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放在湿热环境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387246" y="3791740"/>
            <a:ext cx="2031325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13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　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945716" y="141277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B</a:t>
            </a:r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3158" y="1924854"/>
            <a:ext cx="3139943" cy="1989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75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如图所示是红外线测温仪原理示意图，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是热敏电阻，其阻值随温度的升高而减小，定值电阻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为保护电阻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下列分析正确的是（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显示仪是由电流表改装成的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测较高温度时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两端的电压较大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增大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的阻值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可增大测温仪的最大测量值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增大电源电压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可增大测温仪的最大测量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值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78732" y="3310588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14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103318" y="140024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>
                <a:ea typeface="等线" panose="02010600030101010101" pitchFamily="2" charset="-122"/>
              </a:rPr>
              <a:t>B</a:t>
            </a:r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5038" y="1472543"/>
            <a:ext cx="2619195" cy="1853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074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如图所示，向右匀速行驶的动车桌面上有杯水，一束光斜射到水面上，保持入射光方向不变，动车减速时（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入射角不变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折射角不变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入射角变小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折射角变小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入射角变大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折射角变大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入射角变大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折射角变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984245" y="3516109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15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175554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8132" y="1484784"/>
            <a:ext cx="2819572" cy="2139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39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7847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如图所示的电路，电源电压保持不变，滑动变阻器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标有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，定值电阻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，小灯泡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标有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.6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电阻不随温度而变化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），电流表的量程为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~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闭合，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断开，滑片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移到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的中点时，小灯泡恰好正常发光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在保证电路安全的前提下，电路消耗总功率的最小值与最大值之比是（　　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∶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∶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∶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∶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914998" y="4597529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16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983638" y="249289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D</a:t>
            </a:r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6791" y="2963012"/>
            <a:ext cx="2989397" cy="1790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242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填空题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天舟二号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货运飞船与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天和核心舱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实现自主快速交会对接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对接过程运用北斗系统完成远距离自主快速测定轨，其间信息的传递是依靠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实现的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天舟二号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天和核心舱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形成结合体后一起运行，以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天和核心舱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为参照物，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天舟二号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电熨斗熨衣服是通过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的方式改变内能，提高衣服和其中水的温度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穿上熨好的衣服照镜子时，平面镜中的像与人的大小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94606" y="2464018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电磁波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383238" y="3034456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静止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006974" y="3573755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热传递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823398" y="4119463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相同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1479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4196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我国南极泰山站采用轻质材料装配而成，为了避免被强横风吹动移位，支架上悬空部分结构特点如图所示，其上方空气的流速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下方的流速，上方的压强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下方的压强，使房屋更加牢固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pic>
        <p:nvPicPr>
          <p:cNvPr id="3" name="图片 2" descr="YTImagefjZKWL08-23.tif&amp;164&amp;1-1$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2998" y="2988080"/>
            <a:ext cx="3155950" cy="155257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875879" y="4797152"/>
            <a:ext cx="2339102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19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　　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599262" y="1400758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小于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22598" y="1930942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大于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4282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某手机电池容量为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4 200 mAh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，电池电压为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.7 V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用一个标有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输出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的快速充电器，将手机电池从零电量充满，充电效率为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84%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，需要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min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快充充电线比普通手机充电线要粗一些，这是因为正常工作时，通过快充充电线的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较大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如图所示，照明电路中电灯突然熄灭，用试电笔测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点，试电笔均发亮，测试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点不亮，故障是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；试电笔发亮时，火线、试电笔、人体与大地构成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联电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路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811983" y="5826115"/>
            <a:ext cx="2339102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21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　　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19542" y="1412776"/>
            <a:ext cx="10326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55.5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10630" y="2463279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smtClean="0">
                <a:ea typeface="黑体" panose="02010609060101010101" pitchFamily="49" charset="-122"/>
                <a:cs typeface="Times New Roman" panose="02020603050405020304" pitchFamily="18" charset="0"/>
              </a:rPr>
              <a:t>电流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446774" y="3572832"/>
            <a:ext cx="17123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i="1">
                <a:ea typeface="等线" panose="02010600030101010101" pitchFamily="2" charset="-122"/>
              </a:rPr>
              <a:t>cd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段断路　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198662" y="4147744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串　</a:t>
            </a:r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3302" y="4261023"/>
            <a:ext cx="2483995" cy="1688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547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如图所示，将一边长为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cm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的正方体木块放入装有某液体的圆柱形容器中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木块静止时露出液面的高度为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cm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，液面比放入前升高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cm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，容器底部受到液体的压强变化了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 Pa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，则木块底部受到液体压强为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__________Pa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，木块受到的浮力为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__________N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取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N/kg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 descr="YTImagefjZKWL10-23.tif&amp;166&amp;1-1$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0990" y="3429000"/>
            <a:ext cx="2902585" cy="192405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740507" y="5404440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22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959302" y="1916832"/>
            <a:ext cx="9557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640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38622" y="2492896"/>
            <a:ext cx="8787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6.4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1403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作图题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在图中画出使用铡刀时动力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的力臂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1876366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如图所示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143171" y="3788856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23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8902" y="2183509"/>
            <a:ext cx="3037788" cy="148394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6894" y="2039493"/>
            <a:ext cx="6171582" cy="1693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699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5950" y="2511130"/>
            <a:ext cx="5038963" cy="206999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如图所示，当闭合开关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后，用细线悬挂的条形磁体与通电螺线管相互吸引，请在图中虚线上标出磁感线的方向，并在括号内标出条形磁体左端的极性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75165" y="1941554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 dirty="0">
                <a:ea typeface="黑体" panose="02010609060101010101" pitchFamily="49" charset="-122"/>
                <a:cs typeface="Times New Roman" panose="02020603050405020304" pitchFamily="18" charset="0"/>
              </a:rPr>
              <a:t>如图所示</a:t>
            </a:r>
            <a:endParaRPr lang="zh-CN" altLang="zh-CN" sz="1400" kern="100" dirty="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159042" y="4653136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24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8902" y="2420320"/>
            <a:ext cx="5754134" cy="2251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326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选择题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16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在每小题给出的四个选项中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只有一项是符合题目要求的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历史上第一个成功研究热和功的关系及电流的热效应，为能量守恒定律的建立奠定坚实实验基础的科学家是（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焦耳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安培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伏特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欧姆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满怀深情的歌声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唱支山歌给党听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从教室内传出，江老师隔着墙便能判断出是小华在唱歌，其依据是声音的（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响度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音调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音色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音速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222998" y="249289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latin typeface="+mn-lt"/>
                <a:cs typeface="Times New Roman" panose="02020603050405020304" pitchFamily="18" charset="0"/>
              </a:rPr>
              <a:t>A</a:t>
            </a:r>
            <a:endParaRPr lang="zh-CN" altLang="en-US">
              <a:latin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583626" y="470133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简答题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2021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日，搭载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祝融号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火星车的探测器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天问一号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经历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黑色九分钟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，从约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万千米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小时的速度降至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千米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小时，顺利着陆火星表面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天问一号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在进入火星大气层以后首先借助火星大气进行气动减速，这个过程要克服高温的影响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接着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天问一号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打开降落伞进行伞系减速，然后通过反推发动机向下喷气进行动力减速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在距离火星表面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米时，</a:t>
            </a:r>
            <a:r>
              <a:rPr lang="en-US" altLang="zh-CN" kern="100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天问一号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进入悬停阶段，然后缓速下降抵达火星表面</a:t>
            </a:r>
            <a:r>
              <a:rPr lang="en-US" altLang="zh-CN" kern="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 descr="YTImageFJZKWL13-23.tif&amp;172&amp;1-1$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030" y="4365104"/>
            <a:ext cx="2540635" cy="167195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919572" y="6037059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25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5072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）任选一个减速过程，写出其中所包含的一个物理知识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）为什么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天问一号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可以在火星表面上方处于悬停状态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1268760"/>
            <a:ext cx="114858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气动减速</a:t>
            </a:r>
            <a:r>
              <a:rPr lang="zh-CN" altLang="zh-CN" sz="2400" kern="100">
                <a:cs typeface="Times New Roman" panose="02020603050405020304" pitchFamily="18" charset="0"/>
              </a:rPr>
              <a:t>：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受到大气摩擦力的作用</a:t>
            </a:r>
            <a:r>
              <a:rPr lang="zh-CN" altLang="zh-CN" sz="2400" kern="100">
                <a:cs typeface="Times New Roman" panose="02020603050405020304" pitchFamily="18" charset="0"/>
              </a:rPr>
              <a:t>；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力可以改变物体的运动状态</a:t>
            </a:r>
            <a:r>
              <a:rPr lang="zh-CN" altLang="zh-CN" sz="2400" kern="100">
                <a:cs typeface="Times New Roman" panose="02020603050405020304" pitchFamily="18" charset="0"/>
              </a:rPr>
              <a:t>；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减速过程中机械能转化为内能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伞系减速</a:t>
            </a:r>
            <a:r>
              <a:rPr lang="zh-CN" altLang="zh-CN" sz="2400" kern="100">
                <a:cs typeface="Times New Roman" panose="02020603050405020304" pitchFamily="18" charset="0"/>
              </a:rPr>
              <a:t>：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受到大气的阻力作用</a:t>
            </a:r>
            <a:r>
              <a:rPr lang="zh-CN" altLang="zh-CN" sz="2400" kern="100">
                <a:cs typeface="Times New Roman" panose="02020603050405020304" pitchFamily="18" charset="0"/>
              </a:rPr>
              <a:t>；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力可以改变物体的运动状态</a:t>
            </a:r>
            <a:r>
              <a:rPr lang="zh-CN" altLang="zh-CN" sz="2400" kern="100">
                <a:cs typeface="Times New Roman" panose="02020603050405020304" pitchFamily="18" charset="0"/>
              </a:rPr>
              <a:t>；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减速过程中机械能转化为内能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动力减速</a:t>
            </a:r>
            <a:r>
              <a:rPr lang="zh-CN" altLang="zh-CN" sz="2400" kern="100">
                <a:cs typeface="Times New Roman" panose="02020603050405020304" pitchFamily="18" charset="0"/>
              </a:rPr>
              <a:t>：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向下喷气对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天问一号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产生向上的反推力</a:t>
            </a:r>
            <a:r>
              <a:rPr lang="zh-CN" altLang="zh-CN" sz="2400" kern="100">
                <a:cs typeface="Times New Roman" panose="02020603050405020304" pitchFamily="18" charset="0"/>
              </a:rPr>
              <a:t>；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力可以改变物体的运动状态</a:t>
            </a:r>
            <a:r>
              <a:rPr lang="zh-CN" altLang="zh-CN" sz="2400" kern="100">
                <a:cs typeface="Times New Roman" panose="02020603050405020304" pitchFamily="18" charset="0"/>
              </a:rPr>
              <a:t>；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力的作用是相互的</a:t>
            </a:r>
            <a:r>
              <a:rPr lang="zh-CN" altLang="zh-CN" sz="2400" kern="100">
                <a:cs typeface="Times New Roman" panose="02020603050405020304" pitchFamily="18" charset="0"/>
              </a:rPr>
              <a:t>；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减速过程中机械能转化为内能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74700" y="4005064"/>
            <a:ext cx="1147200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天问一号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受到喷气的反推力和受到火星的吸引力</a:t>
            </a:r>
            <a:r>
              <a:rPr lang="zh-CN" altLang="zh-CN" sz="2400" kern="100">
                <a:cs typeface="Times New Roman" panose="02020603050405020304" pitchFamily="18" charset="0"/>
              </a:rPr>
              <a:t>（</a:t>
            </a:r>
            <a:r>
              <a:rPr lang="zh-CN" altLang="zh-CN" sz="2400" kern="100">
                <a:ea typeface="楷体" panose="02010609060101010101" pitchFamily="49" charset="-122"/>
                <a:cs typeface="Times New Roman" panose="02020603050405020304" pitchFamily="18" charset="0"/>
              </a:rPr>
              <a:t>火星重力</a:t>
            </a:r>
            <a:r>
              <a:rPr lang="zh-CN" altLang="zh-CN" sz="2400" kern="100">
                <a:cs typeface="Times New Roman" panose="02020603050405020304" pitchFamily="18" charset="0"/>
              </a:rPr>
              <a:t>）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它们是一对平衡力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en-US" altLang="zh-CN" sz="2400" kern="100">
                <a:cs typeface="Times New Roman" panose="02020603050405020304" pitchFamily="18" charset="0"/>
              </a:rPr>
              <a:t>“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天问一号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处于平衡状态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于是悬停在火星上方</a:t>
            </a:r>
            <a:r>
              <a:rPr lang="en-US" altLang="zh-CN" sz="2400" kern="100">
                <a:ea typeface="楷体" panose="02010609060101010101" pitchFamily="49" charset="-122"/>
                <a:cs typeface="Times New Roman" panose="02020603050405020304" pitchFamily="18" charset="0"/>
              </a:rPr>
              <a:t>100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米处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9460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实验题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28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探究凸透镜成像规律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实验中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）将蜡烛、凸透镜和光屏依次安装在光具座上，点燃蜡烛，调整它们的高度，使烛焰中心、透镜光心和光屏中心在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）如图甲所示，光屏上成清晰的像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由光路可逆可以推断，保持蜡烛和光屏的位置不变，只移动透镜到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刻度处，光屏上可再次成清晰、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、倒立的实像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8742" y="4293096"/>
            <a:ext cx="7118358" cy="175475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871070" y="6056873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26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392686" y="2465404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同一高度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502918" y="3645024"/>
            <a:ext cx="7232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55.0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479582" y="3573016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缩小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003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168424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）实验一段时间后，原来在光屏中心的像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跑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到光屏上方，如图</a:t>
            </a:r>
            <a:r>
              <a:rPr lang="zh-CN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乙</a:t>
            </a:r>
            <a:endParaRPr lang="en-US" altLang="zh-CN" kern="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示位置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能让像重新回到光屏中心的操作是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光屏下调　　　　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蜡烛上调　　　　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透镜</a:t>
            </a:r>
            <a:r>
              <a:rPr lang="zh-CN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上调</a:t>
            </a:r>
            <a:endParaRPr lang="zh-CN" altLang="zh-CN" sz="14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5353" t="12293"/>
          <a:stretch/>
        </p:blipFill>
        <p:spPr>
          <a:xfrm>
            <a:off x="10725421" y="332656"/>
            <a:ext cx="1140958" cy="168424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343678" y="1844640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 dirty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26</a:t>
            </a:r>
            <a:r>
              <a:rPr lang="zh-CN" altLang="zh-CN" sz="2400" b="0" kern="100" dirty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 dirty="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527254" y="1239143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2400" dirty="0"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190550" y="2223448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</a:pPr>
            <a:r>
              <a:rPr lang="zh-CN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实验中，光屏上成模糊的像，如果蜡烛和透镜位置不变，将光屏往凸透镜方向靠近，光屏上能成清晰的像；如果蜡烛、凸透镜和光屏位置不变，在蜡烛与凸透镜之间放上一个合适的凹透镜，光屏上也能成清晰的像</a:t>
            </a:r>
            <a:r>
              <a:rPr lang="en-US" altLang="zh-CN" kern="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上述现象说明凹透镜对光具有</a:t>
            </a:r>
            <a:r>
              <a:rPr lang="en-US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作用</a:t>
            </a:r>
            <a:r>
              <a:rPr lang="en-US" altLang="zh-CN" kern="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视眼的矫正与上述成像过程类似</a:t>
            </a:r>
            <a:r>
              <a:rPr lang="en-US" altLang="zh-CN" kern="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116590" y="3927715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近　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68318" y="3925741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发散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1675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）如图甲所示是探究海波熔化时温度的变化规律的装置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）按自下而上的顺序安装装置，便于调整陶土网的高度，确保能用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进行加热，提高效率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）取适量的海波装进试管中，将试管放在盛水的烧杯内加热并搅拌海波，其好处是使海波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7014" y="3140968"/>
            <a:ext cx="7042921" cy="263054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890500" y="5771509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27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56667" y="1364651"/>
            <a:ext cx="17315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酒精灯外焰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918742" y="2901607"/>
            <a:ext cx="17315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受热均匀　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1595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7963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）每隔</a:t>
            </a:r>
            <a:r>
              <a:rPr lang="en-US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min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记录海波的温度，并将数据在坐标图中进行描点，如图乙所示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请根据描点作出海波熔化时温度随时间变化的图像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0830" y="2348880"/>
            <a:ext cx="7042921" cy="263054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234316" y="4979421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27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30211" y="1844824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 dirty="0">
                <a:ea typeface="黑体" panose="02010609060101010101" pitchFamily="49" charset="-122"/>
                <a:cs typeface="Times New Roman" panose="02020603050405020304" pitchFamily="18" charset="0"/>
              </a:rPr>
              <a:t>如图所示</a:t>
            </a:r>
            <a:endParaRPr lang="zh-CN" altLang="zh-CN" sz="1400" kern="100" dirty="0"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5455" y="2341313"/>
            <a:ext cx="4456656" cy="2575076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573325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）分析图像可得海波熔化时的温度特点：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870042" y="5802857"/>
            <a:ext cx="20409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温度保持不变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6192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）如图甲所示是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探究电流与电阻的关系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的实验电路图，实验器材有：电源（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输出电压为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）、电流表、电压表、滑动变阻器和开关各一个，定值电阻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15Ω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25Ω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）和导线若干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）连接电路，闭合开关，电流表指针偏到零刻度线左边，如图乙所示，原因是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______________________________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8742" y="3538359"/>
            <a:ext cx="8785746" cy="248292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378994" y="6021288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28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19368" y="3007683"/>
            <a:ext cx="38972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电流表正、负接线柱接反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1490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）正确连接电路，用上述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个定值电阻进行实验得到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组数据，作出电流与电阻的关系图像如图丙所示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实验中定值电阻两端的电压保持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，滑动变阻器的最大阻值应不小于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614" y="2564904"/>
            <a:ext cx="10387619" cy="293563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018954" y="5661248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28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823398" y="1392450"/>
            <a:ext cx="6479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ea typeface="等线" panose="02010600030101010101" pitchFamily="2" charset="-122"/>
              </a:rPr>
              <a:t>2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134766" y="1942527"/>
            <a:ext cx="1111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ea typeface="等线" panose="02010600030101010101" pitchFamily="2" charset="-122"/>
              </a:rPr>
              <a:t>50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2328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）为了更直观地表示电压不变时电流与电阻的关系，可以改变横坐标，处理数据后画出电流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的关系图线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9968" y="2204864"/>
            <a:ext cx="10387619" cy="293563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162308" y="5301208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28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2926854" y="1203679"/>
                <a:ext cx="2480166" cy="613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zh-CN" sz="2400">
                    <a:ea typeface="黑体" panose="02010609060101010101" pitchFamily="49" charset="-122"/>
                    <a:cs typeface="Times New Roman" panose="02020603050405020304" pitchFamily="18" charset="0"/>
                  </a:rPr>
                  <a:t>电阻</a:t>
                </a:r>
                <a:r>
                  <a:rPr lang="en-US" altLang="zh-CN" sz="2400" i="1">
                    <a:ea typeface="黑体" panose="02010609060101010101" pitchFamily="49" charset="-122"/>
                  </a:rPr>
                  <a:t>R</a:t>
                </a:r>
                <a:r>
                  <a:rPr lang="zh-CN" altLang="zh-CN" sz="2400">
                    <a:ea typeface="黑体" panose="02010609060101010101" pitchFamily="49" charset="-122"/>
                    <a:cs typeface="Times New Roman" panose="02020603050405020304" pitchFamily="18" charset="0"/>
                  </a:rPr>
                  <a:t>的倒数</a:t>
                </a:r>
                <a:r>
                  <a:rPr lang="zh-CN" altLang="zh-CN" sz="2400">
                    <a:ea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>
                            <a:latin typeface="Cambria Math" panose="020405030504060302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sz="2400" i="1">
                            <a:latin typeface="Cambria Math" panose="020405030504060302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rPr>
                          <m:t>𝑹</m:t>
                        </m:r>
                      </m:den>
                    </m:f>
                  </m:oMath>
                </a14:m>
                <a:r>
                  <a:rPr lang="zh-CN" altLang="zh-CN" sz="2400">
                    <a:ea typeface="黑体" panose="02010609060101010101" pitchFamily="49" charset="-122"/>
                    <a:cs typeface="Times New Roman" panose="02020603050405020304" pitchFamily="18" charset="0"/>
                  </a:rPr>
                  <a:t>　</a:t>
                </a:r>
                <a:endParaRPr lang="zh-CN" altLang="en-US"/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6854" y="1203679"/>
                <a:ext cx="2480166" cy="613886"/>
              </a:xfrm>
              <a:prstGeom prst="rect">
                <a:avLst/>
              </a:prstGeom>
              <a:blipFill>
                <a:blip r:embed="rId3"/>
                <a:stretch>
                  <a:fillRect l="-3686" b="-89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64282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29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）用两节干电池，两个开关、一个电压表、一只阻值为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的定值电阻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，导线若干，测量未知电阻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的阻值，电路实物图如图甲所示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）用笔画线代替导线，将图甲中的电压表接在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3451" y="2420888"/>
            <a:ext cx="5880653" cy="324036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5090300" y="5733256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29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4779" y="2572454"/>
            <a:ext cx="3107295" cy="3080415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552167" y="2420888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如图所示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854846" y="5805080"/>
            <a:ext cx="2502608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cs typeface="Times New Roman" panose="02020603050405020304" pitchFamily="18" charset="0"/>
              </a:rPr>
              <a:t>［第</a:t>
            </a:r>
            <a:r>
              <a:rPr lang="en-US" altLang="zh-CN" sz="2400" kern="100">
                <a:cs typeface="Times New Roman" panose="02020603050405020304" pitchFamily="18" charset="0"/>
              </a:rPr>
              <a:t>29</a:t>
            </a:r>
            <a:r>
              <a:rPr lang="zh-CN" altLang="zh-CN" sz="2400" kern="100">
                <a:cs typeface="Times New Roman" panose="02020603050405020304" pitchFamily="18" charset="0"/>
              </a:rPr>
              <a:t>题（</a:t>
            </a:r>
            <a:r>
              <a:rPr lang="en-US" altLang="zh-CN" sz="2400" kern="100">
                <a:cs typeface="Times New Roman" panose="02020603050405020304" pitchFamily="18" charset="0"/>
              </a:rPr>
              <a:t>1</a:t>
            </a:r>
            <a:r>
              <a:rPr lang="zh-CN" altLang="zh-CN" sz="2400" kern="100">
                <a:cs typeface="Times New Roman" panose="02020603050405020304" pitchFamily="18" charset="0"/>
              </a:rPr>
              <a:t>）］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5166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小华在家学做菜，厨房里菜香四溢，这个现象说明（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分子间存在空隙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分子间存在引力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分子间存在斥力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分子不停地做无规则运动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李白《早发白帝城》的诗中能估算出速度大小的一句是（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朝辞白帝彩云间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千里江陵一日还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两岸猿声啼不住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轻舟已过万重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 descr="YTImageFJZKWL01-23.tif&amp;157&amp;1-1$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3038" y="3212976"/>
            <a:ext cx="2583815" cy="127571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090115" y="4488691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4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823398" y="90872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D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471470" y="254661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5986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）正确连接电路，闭合开关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，电压表示数如图乙所示，为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V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）断开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，闭合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，电压表示数为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0870" y="2204864"/>
            <a:ext cx="5880653" cy="324036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997719" y="5517232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29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551590" y="879407"/>
            <a:ext cx="5693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2.8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463358" y="1389775"/>
            <a:ext cx="8018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20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2469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）若没有电压表，只有一个电流表，其余元件不变，设计并在方框内画出测量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阻值的电路图（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要求电路连接后不能再拆接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1976" y="2020503"/>
            <a:ext cx="5880653" cy="324036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111430" y="5304938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29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0854" y="1865696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如图所示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946" y="2700469"/>
            <a:ext cx="3075039" cy="2897633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358161" y="5593062"/>
            <a:ext cx="25026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cs typeface="Times New Roman" panose="02020603050405020304" pitchFamily="18" charset="0"/>
              </a:rPr>
              <a:t>［第</a:t>
            </a:r>
            <a:r>
              <a:rPr lang="en-US" altLang="zh-CN" sz="2400" kern="100">
                <a:cs typeface="Times New Roman" panose="02020603050405020304" pitchFamily="18" charset="0"/>
              </a:rPr>
              <a:t>29</a:t>
            </a:r>
            <a:r>
              <a:rPr lang="zh-CN" altLang="zh-CN" sz="2400" kern="100">
                <a:cs typeface="Times New Roman" panose="02020603050405020304" pitchFamily="18" charset="0"/>
              </a:rPr>
              <a:t>题（</a:t>
            </a:r>
            <a:r>
              <a:rPr lang="en-US" altLang="zh-CN" sz="2400" kern="100">
                <a:cs typeface="Times New Roman" panose="02020603050405020304" pitchFamily="18" charset="0"/>
              </a:rPr>
              <a:t>4</a:t>
            </a:r>
            <a:r>
              <a:rPr lang="zh-CN" altLang="zh-CN" sz="2400" kern="100">
                <a:cs typeface="Times New Roman" panose="02020603050405020304" pitchFamily="18" charset="0"/>
              </a:rPr>
              <a:t>）］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7223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568559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）科学选种是提高粮食产量的关键环节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小华想测量稻谷种子的密度，具体做法如下：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）用调好的天平测量适量稻谷种子的总质量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，天平平衡时右盘内砝码的质量和游码在标尺上的位置如图甲所示，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）往量筒中加入适量的水，测得其体积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300 mL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，将上述种子放入量筒中，种子全部沉入水中，如图乙所示，此时水和种子的总体积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mL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6974" y="3894817"/>
            <a:ext cx="3672408" cy="239133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5378332" y="6165120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30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762250" y="2319263"/>
            <a:ext cx="9557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153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8615486" y="3433152"/>
            <a:ext cx="6463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400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4769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）种子的密度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ρ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cm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，与真实值相比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ρ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偏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，理由是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）小华经过反思后改进了实验方案：将量筒中种子倒出，用纸巾吸干种子表面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水后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，再次测得种子总质量为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，则种子密度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ρ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′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ρ</a:t>
            </a:r>
            <a:r>
              <a:rPr lang="zh-CN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和测得的物理量符号表示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72704" y="3520211"/>
            <a:ext cx="4392488" cy="28602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311230" y="6092312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30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934966" y="878266"/>
            <a:ext cx="7232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1.53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263558" y="853340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大　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09276" y="1374533"/>
            <a:ext cx="60596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种子浸没水中</a:t>
            </a:r>
            <a:r>
              <a:rPr lang="zh-CN" altLang="zh-CN" sz="2400">
                <a:ea typeface="等线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由于吸水</a:t>
            </a:r>
            <a:r>
              <a:rPr lang="zh-CN" altLang="zh-CN" sz="2400">
                <a:ea typeface="等线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测得其体积偏小</a:t>
            </a:r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矩形 7"/>
              <p:cNvSpPr/>
              <p:nvPr/>
            </p:nvSpPr>
            <p:spPr>
              <a:xfrm>
                <a:off x="6858873" y="2607934"/>
                <a:ext cx="3910045" cy="78656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zh-CN" sz="2400">
                    <a:ea typeface="黑体" panose="02010609060101010101" pitchFamily="49" charset="-122"/>
                    <a:cs typeface="Times New Roman" panose="02020603050405020304" pitchFamily="18" charset="0"/>
                  </a:rPr>
                  <a:t>　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400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zh-CN" altLang="zh-CN" sz="2400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sz="2400" i="1">
                                <a:ea typeface="等线" panose="02010600030101010101" pitchFamily="2" charset="-122"/>
                              </a:rPr>
                              <m:t>ρ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400" baseline="6000"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水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400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zh-CN" altLang="zh-CN" sz="2400">
                            <a:ea typeface="等线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  <m:sSub>
                          <m:sSubPr>
                            <m:ctrlPr>
                              <a:rPr lang="zh-CN" altLang="zh-CN" sz="2400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zh-CN" altLang="zh-CN" sz="2400">
                            <a:ea typeface="等线" panose="02010600030101010101" pitchFamily="2" charset="-122"/>
                            <a:cs typeface="Times New Roman" panose="02020603050405020304" pitchFamily="18" charset="0"/>
                          </a:rPr>
                          <m:t>＋（</m:t>
                        </m:r>
                        <m:sSub>
                          <m:sSubPr>
                            <m:ctrlPr>
                              <a:rPr lang="zh-CN" altLang="zh-CN" sz="2400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zh-CN" altLang="zh-CN" sz="2400">
                            <a:ea typeface="等线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  <m:sSub>
                          <m:sSubPr>
                            <m:ctrlPr>
                              <a:rPr lang="zh-CN" altLang="zh-CN" sz="2400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zh-CN" altLang="zh-CN" sz="2400">
                            <a:ea typeface="等线" panose="02010600030101010101" pitchFamily="2" charset="-122"/>
                            <a:cs typeface="Times New Roman" panose="02020603050405020304" pitchFamily="18" charset="0"/>
                          </a:rPr>
                          <m:t>）</m:t>
                        </m:r>
                        <m:sSub>
                          <m:sSubPr>
                            <m:ctrlPr>
                              <a:rPr lang="zh-CN" altLang="zh-CN" sz="2400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sz="2400" i="1">
                                <a:ea typeface="等线" panose="02010600030101010101" pitchFamily="2" charset="-122"/>
                              </a:rPr>
                              <m:t>ρ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400" baseline="-25000"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水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sz="2400">
                    <a:ea typeface="黑体" panose="02010609060101010101" pitchFamily="49" charset="-122"/>
                    <a:cs typeface="Times New Roman" panose="02020603050405020304" pitchFamily="18" charset="0"/>
                  </a:rPr>
                  <a:t>　</a:t>
                </a:r>
                <a:endParaRPr lang="zh-CN" altLang="en-US"/>
              </a:p>
            </p:txBody>
          </p:sp>
        </mc:Choice>
        <mc:Fallback xmlns="">
          <p:sp>
            <p:nvSpPr>
              <p:cNvPr id="8" name="矩形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873" y="2607934"/>
                <a:ext cx="3910045" cy="786562"/>
              </a:xfrm>
              <a:prstGeom prst="rect">
                <a:avLst/>
              </a:prstGeom>
              <a:blipFill>
                <a:blip r:embed="rId3"/>
                <a:stretch>
                  <a:fillRect b="-15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79586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/>
      <p:bldP spid="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计算题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）一辆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无人配送车，质量为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400 kg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，轮胎与路面的总接触面积为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.02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5m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，在水平路面上匀速行驶时受到的阻力是车重的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0.05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如图所示是配送车某次运动的路程与时间图像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取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N/kg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）求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102403" y="5758274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31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6894" y="3003109"/>
            <a:ext cx="5102423" cy="2755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846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min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内配送车的平均速度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360854" y="1183706"/>
                <a:ext cx="11485848" cy="17205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由题可知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配送车</a:t>
                </a:r>
                <a:r>
                  <a:rPr lang="en-US" altLang="zh-CN" sz="2400" kern="100" smtClean="0">
                    <a:cs typeface="Times New Roman" panose="02020603050405020304" pitchFamily="18" charset="0"/>
                  </a:rPr>
                  <a:t>10 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min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运动的路程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400" kern="100" smtClean="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2 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km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400" kern="10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2400" kern="100" baseline="30000">
                    <a:ea typeface="黑体" panose="02010609060101010101" pitchFamily="49" charset="-122"/>
                    <a:cs typeface="Times New Roman" panose="02020603050405020304" pitchFamily="18" charset="0"/>
                  </a:rPr>
                  <a:t>33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送车的平均速度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𝒔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𝒗</m:t>
                        </m:r>
                      </m:den>
                    </m:f>
                    <m:r>
                      <a:rPr lang="zh-CN" altLang="zh-CN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1.2</m:t>
                        </m:r>
                        <m:r>
                          <m:rPr>
                            <m:nor/>
                          </m:rPr>
                          <a:rPr lang="en-US" altLang="zh-CN" sz="2400" kern="100">
                            <a:latin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103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𝐦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  <m:r>
                          <m:rPr>
                            <m:nor/>
                          </m:rPr>
                          <a:rPr lang="en-US" altLang="zh-CN" sz="2400" kern="100">
                            <a:latin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60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𝐬</m:t>
                        </m:r>
                      </m:den>
                    </m:f>
                  </m:oMath>
                </a14:m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2 m/s</a:t>
                </a:r>
                <a:r>
                  <a:rPr lang="en-US" altLang="zh-CN" sz="2400" kern="10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54" y="1183706"/>
                <a:ext cx="11485848" cy="1720599"/>
              </a:xfrm>
              <a:prstGeom prst="rect">
                <a:avLst/>
              </a:prstGeom>
              <a:blipFill>
                <a:blip r:embed="rId2"/>
                <a:stretch>
                  <a:fillRect l="-7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/>
          <p:nvPr/>
        </p:nvSpPr>
        <p:spPr>
          <a:xfrm>
            <a:off x="202572" y="2830182"/>
            <a:ext cx="495520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 dirty="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en-US" altLang="zh-CN" sz="2400" b="0" kern="100" dirty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 b="0" kern="100" dirty="0">
                <a:solidFill>
                  <a:srgbClr val="000000"/>
                </a:solidFill>
                <a:cs typeface="Times New Roman" panose="02020603050405020304" pitchFamily="18" charset="0"/>
              </a:rPr>
              <a:t>）配送车匀速行驶时的牵引力；</a:t>
            </a:r>
            <a:endParaRPr lang="zh-CN" altLang="zh-CN" sz="1400" b="0" kern="100" dirty="0"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35756" y="3433449"/>
            <a:ext cx="73728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 dirty="0">
                <a:ea typeface="黑体" panose="02010609060101010101" pitchFamily="49" charset="-122"/>
                <a:cs typeface="Times New Roman" panose="02020603050405020304" pitchFamily="18" charset="0"/>
              </a:rPr>
              <a:t>配送车的重力</a:t>
            </a:r>
            <a:r>
              <a:rPr lang="en-US" altLang="zh-CN" sz="2400" i="1" kern="100" dirty="0">
                <a:ea typeface="黑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zh-CN" altLang="zh-CN" sz="2400" kern="100" dirty="0">
                <a:cs typeface="Times New Roman" panose="02020603050405020304" pitchFamily="18" charset="0"/>
              </a:rPr>
              <a:t>＝</a:t>
            </a:r>
            <a:r>
              <a:rPr lang="en-US" altLang="zh-CN" sz="2400" i="1" kern="100" dirty="0">
                <a:ea typeface="黑体" panose="02010609060101010101" pitchFamily="49" charset="-122"/>
                <a:cs typeface="Times New Roman" panose="02020603050405020304" pitchFamily="18" charset="0"/>
              </a:rPr>
              <a:t>mg</a:t>
            </a:r>
            <a:r>
              <a:rPr lang="zh-CN" altLang="zh-CN" sz="2400" kern="100" dirty="0">
                <a:cs typeface="Times New Roman" panose="02020603050405020304" pitchFamily="18" charset="0"/>
              </a:rPr>
              <a:t>＝</a:t>
            </a:r>
            <a:r>
              <a:rPr lang="en-US" altLang="zh-CN" sz="2400" kern="100" dirty="0" smtClean="0">
                <a:ea typeface="黑体" panose="02010609060101010101" pitchFamily="49" charset="-122"/>
                <a:cs typeface="Times New Roman" panose="02020603050405020304" pitchFamily="18" charset="0"/>
              </a:rPr>
              <a:t>400 kg</a:t>
            </a:r>
            <a:r>
              <a:rPr lang="en-US" altLang="zh-CN" sz="2400" kern="100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 dirty="0" smtClean="0">
                <a:ea typeface="黑体" panose="02010609060101010101" pitchFamily="49" charset="-122"/>
                <a:cs typeface="Times New Roman" panose="02020603050405020304" pitchFamily="18" charset="0"/>
              </a:rPr>
              <a:t>10N/kg</a:t>
            </a:r>
            <a:r>
              <a:rPr lang="zh-CN" altLang="zh-CN" sz="2400" kern="100" dirty="0">
                <a:cs typeface="Times New Roman" panose="02020603050405020304" pitchFamily="18" charset="0"/>
              </a:rPr>
              <a:t>＝</a:t>
            </a:r>
            <a:r>
              <a:rPr lang="en-US" altLang="zh-CN" sz="2400" kern="100" dirty="0" smtClean="0">
                <a:ea typeface="黑体" panose="02010609060101010101" pitchFamily="49" charset="-122"/>
                <a:cs typeface="Times New Roman" panose="02020603050405020304" pitchFamily="18" charset="0"/>
              </a:rPr>
              <a:t>4 000 N</a:t>
            </a:r>
            <a:r>
              <a:rPr lang="zh-CN" altLang="zh-CN" sz="2400" kern="100" dirty="0">
                <a:cs typeface="Times New Roman" panose="02020603050405020304" pitchFamily="18" charset="0"/>
              </a:rPr>
              <a:t>，</a:t>
            </a:r>
            <a:r>
              <a:rPr lang="zh-CN" altLang="zh-CN" sz="2400" kern="100" dirty="0">
                <a:ea typeface="黑体" panose="02010609060101010101" pitchFamily="49" charset="-122"/>
                <a:cs typeface="Times New Roman" panose="02020603050405020304" pitchFamily="18" charset="0"/>
              </a:rPr>
              <a:t>配送车在水平路面上匀速行驶</a:t>
            </a:r>
            <a:r>
              <a:rPr lang="zh-CN" altLang="zh-CN" sz="2400" kern="100" dirty="0">
                <a:cs typeface="Times New Roman" panose="02020603050405020304" pitchFamily="18" charset="0"/>
              </a:rPr>
              <a:t>，</a:t>
            </a:r>
            <a:r>
              <a:rPr lang="zh-CN" altLang="zh-CN" sz="2400" kern="100" dirty="0">
                <a:ea typeface="黑体" panose="02010609060101010101" pitchFamily="49" charset="-122"/>
                <a:cs typeface="Times New Roman" panose="02020603050405020304" pitchFamily="18" charset="0"/>
              </a:rPr>
              <a:t>牵引力和阻力是一对平衡力</a:t>
            </a:r>
            <a:r>
              <a:rPr lang="zh-CN" altLang="zh-CN" sz="2400" kern="100" dirty="0">
                <a:cs typeface="Times New Roman" panose="02020603050405020304" pitchFamily="18" charset="0"/>
              </a:rPr>
              <a:t>，</a:t>
            </a:r>
            <a:r>
              <a:rPr lang="zh-CN" altLang="zh-CN" sz="2400" kern="100" dirty="0">
                <a:ea typeface="黑体" panose="02010609060101010101" pitchFamily="49" charset="-122"/>
                <a:cs typeface="Times New Roman" panose="02020603050405020304" pitchFamily="18" charset="0"/>
              </a:rPr>
              <a:t>所以牵引力</a:t>
            </a:r>
            <a:r>
              <a:rPr lang="en-US" altLang="zh-CN" sz="2400" i="1" kern="100" dirty="0">
                <a:ea typeface="黑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sz="2400" kern="100" baseline="-25000" dirty="0">
                <a:ea typeface="黑体" panose="02010609060101010101" pitchFamily="49" charset="-122"/>
                <a:cs typeface="Times New Roman" panose="02020603050405020304" pitchFamily="18" charset="0"/>
              </a:rPr>
              <a:t>牵</a:t>
            </a:r>
            <a:r>
              <a:rPr lang="zh-CN" altLang="zh-CN" sz="2400" kern="100" dirty="0">
                <a:cs typeface="Times New Roman" panose="02020603050405020304" pitchFamily="18" charset="0"/>
              </a:rPr>
              <a:t>＝</a:t>
            </a:r>
            <a:r>
              <a:rPr lang="en-US" altLang="zh-CN" sz="2400" i="1" kern="100" dirty="0">
                <a:ea typeface="黑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sz="2400" kern="100" dirty="0">
                <a:cs typeface="Times New Roman" panose="02020603050405020304" pitchFamily="18" charset="0"/>
              </a:rPr>
              <a:t>＝</a:t>
            </a:r>
            <a:r>
              <a:rPr lang="en-US" altLang="zh-CN" sz="2400" kern="100" dirty="0"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sz="2400" kern="100" dirty="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 dirty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sz="2400" kern="100" dirty="0"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2400" i="1" kern="100" dirty="0">
                <a:ea typeface="黑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zh-CN" altLang="zh-CN" sz="2400" kern="100" dirty="0">
                <a:cs typeface="Times New Roman" panose="02020603050405020304" pitchFamily="18" charset="0"/>
              </a:rPr>
              <a:t>＝</a:t>
            </a:r>
            <a:r>
              <a:rPr lang="en-US" altLang="zh-CN" sz="2400" kern="100" dirty="0" smtClean="0"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sz="2400" kern="100" dirty="0" smtClean="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 dirty="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sz="2400" kern="100" dirty="0" smtClean="0"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2400" kern="100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 dirty="0" smtClean="0">
                <a:ea typeface="黑体" panose="02010609060101010101" pitchFamily="49" charset="-122"/>
                <a:cs typeface="Times New Roman" panose="02020603050405020304" pitchFamily="18" charset="0"/>
              </a:rPr>
              <a:t>4 000 N</a:t>
            </a:r>
            <a:r>
              <a:rPr lang="zh-CN" altLang="zh-CN" sz="2400" kern="100" dirty="0">
                <a:cs typeface="Times New Roman" panose="02020603050405020304" pitchFamily="18" charset="0"/>
              </a:rPr>
              <a:t>＝</a:t>
            </a:r>
            <a:r>
              <a:rPr lang="en-US" altLang="zh-CN" sz="2400" kern="100" dirty="0" smtClean="0">
                <a:ea typeface="黑体" panose="02010609060101010101" pitchFamily="49" charset="-122"/>
                <a:cs typeface="Times New Roman" panose="02020603050405020304" pitchFamily="18" charset="0"/>
              </a:rPr>
              <a:t>200 N</a:t>
            </a:r>
            <a:r>
              <a:rPr lang="en-US" altLang="zh-CN" sz="2400" kern="10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 dirty="0"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955293" y="5052710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31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8628" y="2636912"/>
            <a:ext cx="4216878" cy="2276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595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57624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）配送车对水平地面的压强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339656" y="4142560"/>
                <a:ext cx="11507046" cy="137467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配送车对水平地面的压力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4 000 N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配送车对水平地面的压强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𝑭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𝑺</m:t>
                        </m:r>
                      </m:den>
                    </m:f>
                    <m:r>
                      <a:rPr lang="zh-CN" altLang="zh-CN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altLang="zh-CN" sz="2400" b="1" i="1" kern="10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000</m:t>
                        </m:r>
                        <m:r>
                          <a:rPr lang="en-US" altLang="zh-CN" sz="2400" b="1" i="1" kern="10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𝐍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0.025</m:t>
                        </m:r>
                        <m:sSup>
                          <m:sSup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𝐦</m:t>
                            </m:r>
                          </m:e>
                          <m:sup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400" kern="10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2400" kern="100" baseline="30000">
                    <a:ea typeface="黑体" panose="02010609060101010101" pitchFamily="49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Pa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9656" y="4142560"/>
                <a:ext cx="11507046" cy="1374672"/>
              </a:xfrm>
              <a:prstGeom prst="rect">
                <a:avLst/>
              </a:prstGeom>
              <a:blipFill>
                <a:blip r:embed="rId2"/>
                <a:stretch>
                  <a:fillRect l="-848" r="-848" b="-97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矩形 3"/>
          <p:cNvSpPr/>
          <p:nvPr/>
        </p:nvSpPr>
        <p:spPr>
          <a:xfrm>
            <a:off x="5519142" y="3854436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31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6920" y="1393995"/>
            <a:ext cx="4638566" cy="2504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963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）如图所示是某电蒸锅的内部简化电路图，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均为发热电阻，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484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，加热挡功率为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1200W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用此电蒸锅对质量为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2kg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的水加热，使其温度升高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，需要的时间为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375s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，已知水的比热容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J/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kg∙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4966" y="2636912"/>
            <a:ext cx="3872975" cy="273155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5242003" y="5395294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32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0408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）保温挡的功率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390686" y="1679682"/>
                <a:ext cx="7164151" cy="25055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闭合开关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断开开关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电路为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的基本电路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此时电路处于保温挡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保温挡功率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保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p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zh-CN" altLang="zh-CN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zh-CN" altLang="zh-CN" sz="2400" kern="100">
                            <a:cs typeface="Times New Roman" panose="02020603050405020304" pitchFamily="18" charset="0"/>
                          </a:rPr>
                          <m:t>（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220</m:t>
                        </m:r>
                        <m:r>
                          <a:rPr lang="en-US" altLang="zh-CN" sz="2400" b="1" i="1" kern="10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𝐕</m:t>
                        </m:r>
                        <m:sSup>
                          <m:sSup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sz="2400" kern="100">
                                <a:cs typeface="Times New Roman" panose="02020603050405020304" pitchFamily="18" charset="0"/>
                              </a:rPr>
                              <m:t>）</m:t>
                            </m:r>
                          </m:e>
                          <m:sup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484</m:t>
                        </m:r>
                        <m:r>
                          <a:rPr lang="en-US" altLang="zh-CN" sz="2400" b="1" i="1" kern="10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altLang="zh-CN" sz="2400" kern="100">
                            <a:cs typeface="Times New Roman" panose="02020603050405020304" pitchFamily="18" charset="0"/>
                          </a:rPr>
                          <m:t>Ω</m:t>
                        </m:r>
                      </m:den>
                    </m:f>
                  </m:oMath>
                </a14:m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100 W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686" y="1679682"/>
                <a:ext cx="7164151" cy="2505558"/>
              </a:xfrm>
              <a:prstGeom prst="rect">
                <a:avLst/>
              </a:prstGeom>
              <a:blipFill>
                <a:blip r:embed="rId2"/>
                <a:stretch>
                  <a:fillRect l="-1277" r="-13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/>
          <p:nvPr/>
        </p:nvSpPr>
        <p:spPr>
          <a:xfrm>
            <a:off x="277786" y="4149080"/>
            <a:ext cx="3090911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）电阻</a:t>
            </a:r>
            <a:r>
              <a:rPr lang="en-US" altLang="zh-CN" sz="2400" b="0" i="1" kern="100">
                <a:solidFill>
                  <a:srgbClr val="000000"/>
                </a:solidFill>
                <a:cs typeface="Times New Roman" panose="02020603050405020304" pitchFamily="18" charset="0"/>
              </a:rPr>
              <a:t>R</a:t>
            </a:r>
            <a:r>
              <a:rPr lang="en-US" altLang="zh-CN" sz="2400" b="0" kern="1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的阻值；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360854" y="4823529"/>
                <a:ext cx="11422984" cy="15577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闭合开关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并联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电路处于加热挡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的功率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加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保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1 200 W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100 W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1 100 W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p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𝑹</m:t>
                        </m:r>
                      </m:den>
                    </m:f>
                  </m:oMath>
                </a14:m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可知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的电阻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p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𝑷</m:t>
                            </m:r>
                          </m:e>
                          <m:sub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zh-CN" altLang="zh-CN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zh-CN" altLang="zh-CN" sz="2400" kern="100">
                            <a:cs typeface="Times New Roman" panose="02020603050405020304" pitchFamily="18" charset="0"/>
                          </a:rPr>
                          <m:t>（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220</m:t>
                        </m:r>
                        <m:r>
                          <a:rPr lang="en-US" altLang="zh-CN" sz="2400" b="1" i="1" kern="10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𝐕</m:t>
                        </m:r>
                        <m:sSup>
                          <m:sSup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sz="2400" kern="100">
                                <a:cs typeface="Times New Roman" panose="02020603050405020304" pitchFamily="18" charset="0"/>
                              </a:rPr>
                              <m:t>）</m:t>
                            </m:r>
                          </m:e>
                          <m:sup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US" altLang="zh-CN" sz="2400" b="1" i="1" kern="10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100</m:t>
                        </m:r>
                        <m:r>
                          <a:rPr lang="en-US" altLang="zh-CN" sz="2400" b="1" i="1" kern="10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𝐖</m:t>
                        </m:r>
                      </m:den>
                    </m:f>
                  </m:oMath>
                </a14:m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44Ω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54" y="4823529"/>
                <a:ext cx="11422984" cy="1557799"/>
              </a:xfrm>
              <a:prstGeom prst="rect">
                <a:avLst/>
              </a:prstGeom>
              <a:blipFill>
                <a:blip r:embed="rId3"/>
                <a:stretch>
                  <a:fillRect l="-800" r="-85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11430" y="1342078"/>
            <a:ext cx="3401981" cy="239936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8903518" y="3910057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32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2275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）电蒸锅的加热效率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5"/>
              <p:cNvSpPr txBox="1">
                <a:spLocks/>
              </p:cNvSpPr>
              <p:nvPr/>
            </p:nvSpPr>
            <p:spPr bwMode="auto">
              <a:xfrm>
                <a:off x="406574" y="4200216"/>
                <a:ext cx="11485848" cy="2109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Aft>
                    <a:spcPts val="0"/>
                  </a:spcAft>
                </a:pP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水温度升高</a:t>
                </a:r>
                <a:r>
                  <a:rPr lang="en-US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75</a:t>
                </a:r>
                <a:r>
                  <a:rPr lang="en-US" altLang="zh-CN" b="1" kern="10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℃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吸收的热量</a:t>
                </a:r>
                <a:r>
                  <a:rPr lang="en-US" altLang="zh-CN" b="1" i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Q</a:t>
                </a:r>
                <a:r>
                  <a:rPr lang="zh-CN" altLang="zh-CN" b="1" kern="100" baseline="-250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吸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kern="1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cm</a:t>
                </a:r>
                <a:r>
                  <a:rPr lang="en-US" altLang="zh-CN" b="1" kern="1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 kern="1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kern="10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kern="10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="1" kern="100" baseline="300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J/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kg∙</a:t>
                </a:r>
                <a:r>
                  <a:rPr lang="en-US" altLang="zh-CN" b="1" kern="10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℃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2 kg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75</a:t>
                </a:r>
                <a:r>
                  <a:rPr lang="en-US" altLang="zh-CN" b="1" kern="10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℃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kern="10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78</a:t>
                </a:r>
                <a:r>
                  <a:rPr lang="en-US" altLang="zh-CN" b="1" kern="10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="1" kern="100" baseline="300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J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这个过程消耗的电能</a:t>
                </a:r>
                <a:r>
                  <a:rPr lang="en-US" altLang="zh-CN" b="1" i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 kern="100" baseline="-250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加</a:t>
                </a:r>
                <a:r>
                  <a:rPr lang="en-US" altLang="zh-CN" b="1" i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1 200 W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375s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kern="100" dirty="0">
                    <a:solidFill>
                      <a:srgbClr val="FF0000"/>
                    </a:solidFill>
                    <a:ea typeface="黑体" panose="02010609060101010101" pitchFamily="49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kern="100" dirty="0">
                    <a:solidFill>
                      <a:srgbClr val="FF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b="1" kern="10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="1" kern="100" baseline="300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J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电蒸锅的加热效率</a:t>
                </a:r>
                <a:r>
                  <a:rPr lang="en-US" altLang="zh-CN" b="1" i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η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 kern="1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𝑸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b="1" kern="100" baseline="4000">
                                <a:solidFill>
                                  <a:srgbClr val="FF0000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吸</m:t>
                            </m:r>
                          </m:sub>
                        </m:sSub>
                      </m:num>
                      <m:den>
                        <m:r>
                          <a:rPr lang="en-US" altLang="zh-CN" b="1" i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𝑾</m:t>
                        </m:r>
                      </m:den>
                    </m:f>
                  </m:oMath>
                </a14:m>
                <a:r>
                  <a:rPr lang="en-US" altLang="zh-CN" b="1" kern="10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100%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0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b="1" i="0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1" i="0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𝟕𝟖</m:t>
                        </m:r>
                        <m:r>
                          <m:rPr>
                            <m:nor/>
                          </m:rPr>
                          <a:rPr lang="en-US" altLang="zh-CN" b="1" kern="100">
                            <a:solidFill>
                              <a:srgbClr val="FF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sSup>
                          <m:sSupPr>
                            <m:ctrlPr>
                              <a:rPr lang="zh-CN" altLang="zh-CN" b="1" i="1" kern="1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0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𝟏𝟎</m:t>
                            </m:r>
                          </m:e>
                          <m:sup>
                            <m:r>
                              <a:rPr lang="en-US" altLang="zh-CN" b="1" i="0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𝟓</m:t>
                            </m:r>
                          </m:sup>
                        </m:sSup>
                        <m:r>
                          <a:rPr lang="en-US" altLang="zh-CN" b="1" i="0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𝐉</m:t>
                        </m:r>
                      </m:num>
                      <m:den>
                        <m:r>
                          <a:rPr lang="en-US" altLang="zh-CN" b="1" i="0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b="1" i="0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1" i="0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  <m:r>
                          <m:rPr>
                            <m:nor/>
                          </m:rPr>
                          <a:rPr lang="en-US" altLang="zh-CN" b="1" kern="100">
                            <a:solidFill>
                              <a:srgbClr val="FF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sSup>
                          <m:sSupPr>
                            <m:ctrlPr>
                              <a:rPr lang="zh-CN" altLang="zh-CN" b="1" i="1" kern="1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0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𝟏𝟎</m:t>
                            </m:r>
                          </m:e>
                          <m:sup>
                            <m:r>
                              <a:rPr lang="en-US" altLang="zh-CN" b="1" i="0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𝟓</m:t>
                            </m:r>
                          </m:sup>
                        </m:sSup>
                        <m:r>
                          <a:rPr lang="en-US" altLang="zh-CN" b="1" i="0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𝐉</m:t>
                        </m:r>
                      </m:den>
                    </m:f>
                  </m:oMath>
                </a14:m>
                <a:r>
                  <a:rPr lang="en-US" altLang="zh-CN" b="1" kern="10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100%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84%</a:t>
                </a:r>
                <a:r>
                  <a:rPr lang="en-US" altLang="zh-CN" b="1" kern="10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b="1" kern="100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内容占位符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6574" y="4200216"/>
                <a:ext cx="11485848" cy="2109104"/>
              </a:xfrm>
              <a:prstGeom prst="rect">
                <a:avLst/>
              </a:prstGeom>
              <a:blipFill>
                <a:blip r:embed="rId2"/>
                <a:stretch>
                  <a:fillRect l="-849" r="-79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2787" y="1322368"/>
            <a:ext cx="3401981" cy="239936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242002" y="3721733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32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691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下列发电站利用不可再生能源发电的是（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核电站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风力发电站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水力发电站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太阳能发电站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如图所示是运动员跳水的情景，下列关于运动员对跳板的压力的说法正确的是（　</a:t>
            </a:r>
            <a:r>
              <a:rPr lang="en-US" altLang="zh-CN" kern="100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kern="100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 spc="-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可以使跳板发生形变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其施力物体是地球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一定等于运动员的重力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可以改变运动员的运动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状态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 descr="YTImageFJZKWL02-23.tif&amp;158&amp;1-1$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3198" y="3140968"/>
            <a:ext cx="1875790" cy="142430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176263" y="4565273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6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383238" y="90872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A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0944306" y="252936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0380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795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）为节约用水，小华为农场的储水箱设计了一个自动抽水控制装置，如图所示，水箱高为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，容积为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8m</a:t>
            </a:r>
            <a:r>
              <a:rPr lang="en-US" altLang="zh-CN" kern="100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在空水箱底部竖直放置一重为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的长方体，长方体高为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，底面积为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02m</a:t>
            </a:r>
            <a:r>
              <a:rPr lang="en-US" altLang="zh-CN" kern="100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，上端通过绝缘轻杆与控制电路的压敏电阻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接触，此时压敏电阻受到的压力为零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压敏电阻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的阻值随压力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的增大而减小，部分数据如表所示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控制电路的电源电压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，定值电阻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为保护电阻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当控制电路的电流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≥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时，电磁铁将衔铁吸合，工作电路断开，水泵停止给储水箱抽水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取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 N/kg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不计电磁铁线圈的电阻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pic>
        <p:nvPicPr>
          <p:cNvPr id="3" name="图片 2" descr="YTImagefjzkwl27-23.tif&amp;188&amp;1-1$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9262" y="4077072"/>
            <a:ext cx="4156710" cy="207518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7679382" y="6021288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33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279588"/>
              </p:ext>
            </p:extLst>
          </p:nvPr>
        </p:nvGraphicFramePr>
        <p:xfrm>
          <a:off x="478582" y="4797152"/>
          <a:ext cx="5544616" cy="1097280"/>
        </p:xfrm>
        <a:graphic>
          <a:graphicData uri="http://schemas.openxmlformats.org/drawingml/2006/table">
            <a:tbl>
              <a:tblPr firstRow="1" firstCol="1" bandRow="1"/>
              <a:tblGrid>
                <a:gridCol w="1989806">
                  <a:extLst>
                    <a:ext uri="{9D8B030D-6E8A-4147-A177-3AD203B41FA5}">
                      <a16:colId xmlns:a16="http://schemas.microsoft.com/office/drawing/2014/main" val="2784092491"/>
                    </a:ext>
                  </a:extLst>
                </a:gridCol>
                <a:gridCol w="710962">
                  <a:extLst>
                    <a:ext uri="{9D8B030D-6E8A-4147-A177-3AD203B41FA5}">
                      <a16:colId xmlns:a16="http://schemas.microsoft.com/office/drawing/2014/main" val="3170412747"/>
                    </a:ext>
                  </a:extLst>
                </a:gridCol>
                <a:gridCol w="710962">
                  <a:extLst>
                    <a:ext uri="{9D8B030D-6E8A-4147-A177-3AD203B41FA5}">
                      <a16:colId xmlns:a16="http://schemas.microsoft.com/office/drawing/2014/main" val="777237833"/>
                    </a:ext>
                  </a:extLst>
                </a:gridCol>
                <a:gridCol w="710962">
                  <a:extLst>
                    <a:ext uri="{9D8B030D-6E8A-4147-A177-3AD203B41FA5}">
                      <a16:colId xmlns:a16="http://schemas.microsoft.com/office/drawing/2014/main" val="2439209543"/>
                    </a:ext>
                  </a:extLst>
                </a:gridCol>
                <a:gridCol w="710962">
                  <a:extLst>
                    <a:ext uri="{9D8B030D-6E8A-4147-A177-3AD203B41FA5}">
                      <a16:colId xmlns:a16="http://schemas.microsoft.com/office/drawing/2014/main" val="103193654"/>
                    </a:ext>
                  </a:extLst>
                </a:gridCol>
                <a:gridCol w="710962">
                  <a:extLst>
                    <a:ext uri="{9D8B030D-6E8A-4147-A177-3AD203B41FA5}">
                      <a16:colId xmlns:a16="http://schemas.microsoft.com/office/drawing/2014/main" val="122399037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压力</a:t>
                      </a: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/N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180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185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190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195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200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51514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压敏电阻</a:t>
                      </a: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/Ω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18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17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16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14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01370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9121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）若水泵的额定功率为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440 W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，正常工作时通过的电流是多少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397565" y="1196752"/>
                <a:ext cx="5731056" cy="89075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正常工作时通过的电流</a:t>
                </a:r>
                <a:r>
                  <a:rPr lang="en-US" altLang="zh-CN" sz="2400" i="1" kern="100">
                    <a:cs typeface="Times New Roman" panose="02020603050405020304" pitchFamily="18" charset="0"/>
                  </a:rPr>
                  <a:t>I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𝑷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𝑼</m:t>
                        </m:r>
                      </m:den>
                    </m:f>
                    <m:r>
                      <a:rPr lang="zh-CN" altLang="zh-CN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440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𝐖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220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𝐕</m:t>
                        </m:r>
                      </m:den>
                    </m:f>
                  </m:oMath>
                </a14:m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565" y="1196752"/>
                <a:ext cx="5731056" cy="890757"/>
              </a:xfrm>
              <a:prstGeom prst="rect">
                <a:avLst/>
              </a:prstGeom>
              <a:blipFill>
                <a:blip r:embed="rId2"/>
                <a:stretch>
                  <a:fillRect l="-1596" r="-10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内容占位符 5"/>
          <p:cNvSpPr txBox="1">
            <a:spLocks/>
          </p:cNvSpPr>
          <p:nvPr/>
        </p:nvSpPr>
        <p:spPr bwMode="auto">
          <a:xfrm>
            <a:off x="360854" y="2066533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）要使储水箱装满水时水泵恰能自动停止工作，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应为多少？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内容占位符 5"/>
              <p:cNvSpPr txBox="1">
                <a:spLocks/>
              </p:cNvSpPr>
              <p:nvPr/>
            </p:nvSpPr>
            <p:spPr bwMode="auto">
              <a:xfrm>
                <a:off x="360854" y="2661181"/>
                <a:ext cx="7102504" cy="31719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Aft>
                    <a:spcPts val="0"/>
                  </a:spcAft>
                </a:pP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长方体体积</a:t>
                </a:r>
                <a:r>
                  <a:rPr lang="en-US" altLang="zh-CN" b="1" i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kern="1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Sh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2 m</a:t>
                </a:r>
                <a:r>
                  <a:rPr lang="en-US" altLang="zh-CN" b="1" kern="100" baseline="300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1 m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02 m</a:t>
                </a:r>
                <a:r>
                  <a:rPr lang="en-US" altLang="zh-CN" b="1" kern="100" baseline="300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装满水时长方体浮力为</a:t>
                </a:r>
                <a:r>
                  <a:rPr lang="en-US" altLang="zh-CN" b="1" i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 kern="100" baseline="-250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浮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kern="1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ρgV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="1" kern="100" baseline="300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kg/m</a:t>
                </a:r>
                <a:r>
                  <a:rPr lang="en-US" altLang="zh-CN" b="1" kern="100" baseline="300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 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10N/kg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ea typeface="黑体" panose="02010609060101010101" pitchFamily="49" charset="-122"/>
                    <a:cs typeface="Times New Roman" panose="02020603050405020304" pitchFamily="18" charset="0"/>
                  </a:rPr>
                  <a:t>02 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kern="100" baseline="300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200N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对压敏电阻压力</a:t>
                </a:r>
                <a:r>
                  <a:rPr lang="en-US" altLang="zh-CN" b="1" i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200 N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5 N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195 N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此时压敏电阻为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14 Ω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kern="100" baseline="-250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应为</a:t>
                </a:r>
                <a:r>
                  <a:rPr lang="en-US" altLang="zh-CN" b="1" i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kern="100" baseline="-250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 kern="1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 kern="1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0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𝟏𝟐𝐕</m:t>
                        </m:r>
                      </m:num>
                      <m:den>
                        <m:r>
                          <a:rPr lang="en-US" altLang="zh-CN" b="1" i="0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  <m:r>
                          <a:rPr lang="en-US" altLang="zh-CN" b="1" i="0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1" i="0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𝟓𝐀</m:t>
                        </m:r>
                      </m:den>
                    </m:f>
                  </m:oMath>
                </a14:m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14 Ω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10 Ω</a:t>
                </a:r>
                <a:r>
                  <a:rPr lang="en-US" altLang="zh-CN" b="1" kern="10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b="1" kern="100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内容占位符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2661181"/>
                <a:ext cx="7102504" cy="3171959"/>
              </a:xfrm>
              <a:prstGeom prst="rect">
                <a:avLst/>
              </a:prstGeom>
              <a:blipFill>
                <a:blip r:embed="rId3"/>
                <a:stretch>
                  <a:fillRect l="-1288" r="-137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图片 6" descr="YTImagefjzkwl27-23.tif&amp;188&amp;1-1$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9992" y="2780928"/>
            <a:ext cx="4156710" cy="207518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8687494" y="5231063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33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9162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）从水箱顶部给空水箱注满水的过程中，水的重力所做的功是多少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0854" y="4797152"/>
            <a:ext cx="114858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水体积为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V</a:t>
            </a:r>
            <a:r>
              <a:rPr lang="en-US" altLang="zh-CN" sz="2400" kern="100" baseline="-25000"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V</a:t>
            </a:r>
            <a:r>
              <a:rPr lang="en-US" altLang="zh-CN" sz="2400" kern="100" baseline="-25000"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V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8m</a:t>
            </a:r>
            <a:r>
              <a:rPr lang="en-US" altLang="zh-CN" sz="2400" kern="100" baseline="30000"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2m</a:t>
            </a:r>
            <a:r>
              <a:rPr lang="en-US" altLang="zh-CN" sz="2400" kern="100" baseline="30000"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sz="2400" kern="100" smtClean="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8 m</a:t>
            </a:r>
            <a:r>
              <a:rPr lang="en-US" altLang="zh-CN" sz="2400" kern="100" baseline="30000" smtClean="0"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endParaRPr lang="zh-CN" altLang="zh-CN" sz="1400" kern="100"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水的重力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mg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ρV</a:t>
            </a:r>
            <a:r>
              <a:rPr lang="en-US" altLang="zh-CN" sz="2400" kern="100" baseline="-25000"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40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 smtClean="0"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kg/m</a:t>
            </a:r>
            <a:r>
              <a:rPr lang="en-US" altLang="zh-CN" sz="2400" kern="100" baseline="30000" smtClean="0"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sz="2400" kern="100" smtClean="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8 m</a:t>
            </a:r>
            <a:r>
              <a:rPr lang="en-US" altLang="zh-CN" sz="2400" kern="100" baseline="30000" smtClean="0"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10N/kg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水的重心高度变化为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sz="2400" kern="100" smtClean="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5 m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所以水的重力所做的功是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W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Gh</a:t>
            </a:r>
            <a:r>
              <a:rPr lang="en-US" altLang="zh-CN" sz="2400" kern="100" baseline="-25000"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3 900 J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4" name="图片 3" descr="YTImagefjzkwl27-23.tif&amp;188&amp;1-1$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894" y="1322368"/>
            <a:ext cx="5040560" cy="257590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871070" y="4186400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33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1726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下列关于水沸腾时的说法正确的是（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继续加热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水温不断升高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继续加热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沸点不断升高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气泡上升过程中体积变大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气泡上升过程中压强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不变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735166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2369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让滑块从斜面滑下，逐渐减小水平面的粗糙程度，测量滑块在水平面上的运动距离，探究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运动物体如果不受其他物体的作用，是否会一直运动下去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下列做法能获得结论的是（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坚持不懈地进行多次实验探究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改进实验装置进行实验探究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调整实验方案进行实验探究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在实验基础上进行合理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推理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087322" y="191683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4404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如图所示，《天工开物》中描述了古代劳动人民在田间割稻、脱粒等情景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下列说法错误的是（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把镰刀口磨锋利是为了增大压强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木桶底面积较大是为了减小压力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用力击稻是为了利用惯性脱粒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撑开稻草晾晒是为了加快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蒸发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 descr="YTImageFJZKWL03-23.tif&amp;159&amp;1-1$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5286" y="1412776"/>
            <a:ext cx="2009140" cy="24003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035026" y="3868860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9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422798" y="143397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774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用纸巾摩擦过的塑料吸管可以吸引纸屑，此过程中（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通过摩擦创造了电荷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吸管和纸巾带同种电荷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正电荷在吸管和纸巾间转移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负电荷在吸管和纸巾间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转移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039422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9846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跳绳也可以</a:t>
            </a:r>
            <a:r>
              <a:rPr lang="en-US" altLang="zh-CN" kern="100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发电</a:t>
            </a:r>
            <a:r>
              <a:rPr lang="en-US" altLang="zh-CN" kern="100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用一根带有绝缘皮的长铜导线做跳绳，将它的两端与固定在地面上的灵敏电流计相连，摇动跳绳时，发现灵敏电流计的指针左右摆动</a:t>
            </a:r>
            <a:r>
              <a:rPr lang="en-US" altLang="zh-CN" kern="100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则（　　）</a:t>
            </a:r>
            <a:r>
              <a:rPr lang="en-US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 spc="-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向任意方向摇绳均可产生电流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电流方向与绳子运动方向无关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此过程中机械能转化为电能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跳绳发电属于电流的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磁效应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小华在操场进行爬杆锻炼，在竖直杆上攀爬，匀速向上运动时受到的摩擦力大小为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，匀速向下运动时受到的摩擦力大小为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，若小华的自重为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＞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＜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＞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＞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en-US" altLang="zh-CN" kern="100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343678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055646" y="472514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5565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613</TotalTime>
  <Words>3125</Words>
  <Application>Microsoft Office PowerPoint</Application>
  <PresentationFormat>自定义</PresentationFormat>
  <Paragraphs>252</Paragraphs>
  <Slides>42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42</vt:i4>
      </vt:variant>
    </vt:vector>
  </HeadingPairs>
  <TitlesOfParts>
    <vt:vector size="53" baseType="lpstr">
      <vt:lpstr>等线</vt:lpstr>
      <vt:lpstr>仿宋</vt:lpstr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442</cp:revision>
  <dcterms:created xsi:type="dcterms:W3CDTF">2020-11-06T05:24:00Z</dcterms:created>
  <dcterms:modified xsi:type="dcterms:W3CDTF">2025-09-13T02:59:58Z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